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75" r:id="rId3"/>
    <p:sldId id="273" r:id="rId4"/>
    <p:sldId id="274" r:id="rId5"/>
    <p:sldId id="276" r:id="rId6"/>
    <p:sldId id="269" r:id="rId7"/>
    <p:sldId id="259" r:id="rId8"/>
    <p:sldId id="263" r:id="rId9"/>
    <p:sldId id="271" r:id="rId10"/>
    <p:sldId id="257" r:id="rId11"/>
    <p:sldId id="262" r:id="rId12"/>
    <p:sldId id="264" r:id="rId13"/>
    <p:sldId id="260" r:id="rId14"/>
    <p:sldId id="265" r:id="rId15"/>
    <p:sldId id="266" r:id="rId16"/>
    <p:sldId id="270" r:id="rId17"/>
    <p:sldId id="267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03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07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11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15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199" algn="l" defTabSz="91407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237" algn="l" defTabSz="91407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9278" algn="l" defTabSz="91407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6316" algn="l" defTabSz="91407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933BC-A249-4471-871C-95A6C3370AFF}" type="datetimeFigureOut">
              <a:rPr lang="en-US" smtClean="0"/>
              <a:t>8/1/2014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EBE16-ED08-4AFC-ACDE-4321471AC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13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9" algn="l" defTabSz="9140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79" algn="l" defTabSz="9140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19" algn="l" defTabSz="9140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59" algn="l" defTabSz="9140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99" algn="l" defTabSz="9140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37" algn="l" defTabSz="9140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78" algn="l" defTabSz="9140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16" algn="l" defTabSz="9140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Printable</a:t>
            </a:r>
            <a:r>
              <a:rPr lang="en-US" baseline="0" dirty="0" smtClean="0"/>
              <a:t> graphic organizer to print for students before class and </a:t>
            </a:r>
            <a:r>
              <a:rPr lang="en-US" baseline="0" dirty="0" err="1" smtClean="0"/>
              <a:t>distrubute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EBE16-ED08-4AFC-ACDE-4321471AC4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74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Printable pop up figures. Print before class and distribute</a:t>
            </a:r>
            <a:r>
              <a:rPr lang="en-US" baseline="0" dirty="0" smtClean="0"/>
              <a:t> one to each student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EBE16-ED08-4AFC-ACDE-4321471AC4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25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copy/answer</a:t>
            </a:r>
            <a:r>
              <a:rPr lang="en-US" baseline="0" dirty="0" smtClean="0"/>
              <a:t> key for your convenience or to supply to absent students.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EBE16-ED08-4AFC-ACDE-4321471AC4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7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14A22-50F1-4693-9941-39845A99A754}" type="datetimeFigureOut">
              <a:rPr lang="en-US"/>
              <a:pPr>
                <a:defRPr/>
              </a:pPr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E8AD1-8F87-400B-989A-D308073AB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2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A143E-CD30-4DE3-9909-0600670A42AC}" type="datetimeFigureOut">
              <a:rPr lang="en-US"/>
              <a:pPr>
                <a:defRPr/>
              </a:pPr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6B9EC-F6DF-4823-ADF4-FB5D5B9AE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65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5BF77-036A-4F70-BEC1-7231CA226B66}" type="datetimeFigureOut">
              <a:rPr lang="en-US"/>
              <a:pPr>
                <a:defRPr/>
              </a:pPr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3A49F-8B6F-40DD-AFBD-C69FF8E7C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33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75FD4-24D6-4E57-A2F5-81CCDE99533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5B9D0-6CEE-4FEC-A7E9-C41E6040CC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3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EBD50-4942-457A-AEF6-21F69096F6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BCA0E-535B-467D-8BE9-B2836AF467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09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59EF8-AC30-4D30-9F6C-C1A222139F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A67F3-9176-4B01-9CCA-80A0B0FF51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50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696B0-8C83-4B93-817B-99EB4EA65A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E59AD-AEE2-4F00-B094-B4F55A5A5D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54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9" indent="0">
              <a:buNone/>
              <a:defRPr sz="1800" b="1"/>
            </a:lvl3pPr>
            <a:lvl4pPr marL="1371119" indent="0">
              <a:buNone/>
              <a:defRPr sz="1600" b="1"/>
            </a:lvl4pPr>
            <a:lvl5pPr marL="1828159" indent="0">
              <a:buNone/>
              <a:defRPr sz="1600" b="1"/>
            </a:lvl5pPr>
            <a:lvl6pPr marL="2285199" indent="0">
              <a:buNone/>
              <a:defRPr sz="1600" b="1"/>
            </a:lvl6pPr>
            <a:lvl7pPr marL="2742237" indent="0">
              <a:buNone/>
              <a:defRPr sz="1600" b="1"/>
            </a:lvl7pPr>
            <a:lvl8pPr marL="3199278" indent="0">
              <a:buNone/>
              <a:defRPr sz="1600" b="1"/>
            </a:lvl8pPr>
            <a:lvl9pPr marL="36563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9" indent="0">
              <a:buNone/>
              <a:defRPr sz="1800" b="1"/>
            </a:lvl3pPr>
            <a:lvl4pPr marL="1371119" indent="0">
              <a:buNone/>
              <a:defRPr sz="1600" b="1"/>
            </a:lvl4pPr>
            <a:lvl5pPr marL="1828159" indent="0">
              <a:buNone/>
              <a:defRPr sz="1600" b="1"/>
            </a:lvl5pPr>
            <a:lvl6pPr marL="2285199" indent="0">
              <a:buNone/>
              <a:defRPr sz="1600" b="1"/>
            </a:lvl6pPr>
            <a:lvl7pPr marL="2742237" indent="0">
              <a:buNone/>
              <a:defRPr sz="1600" b="1"/>
            </a:lvl7pPr>
            <a:lvl8pPr marL="3199278" indent="0">
              <a:buNone/>
              <a:defRPr sz="1600" b="1"/>
            </a:lvl8pPr>
            <a:lvl9pPr marL="36563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2B542-381B-4737-8180-03B0BF4EB2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55CD2-5E60-41A9-AE99-AB5F8F3D14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279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7D0A-86ED-42B0-847F-3FADCBBC99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39602-4540-413B-8228-1D65D163E0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770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3EB60-375F-4480-9407-C4A2BE6446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05644-63E4-43D0-8BF6-B928BF16CA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44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9" indent="0">
              <a:buNone/>
              <a:defRPr sz="1000"/>
            </a:lvl3pPr>
            <a:lvl4pPr marL="1371119" indent="0">
              <a:buNone/>
              <a:defRPr sz="900"/>
            </a:lvl4pPr>
            <a:lvl5pPr marL="1828159" indent="0">
              <a:buNone/>
              <a:defRPr sz="900"/>
            </a:lvl5pPr>
            <a:lvl6pPr marL="2285199" indent="0">
              <a:buNone/>
              <a:defRPr sz="900"/>
            </a:lvl6pPr>
            <a:lvl7pPr marL="2742237" indent="0">
              <a:buNone/>
              <a:defRPr sz="900"/>
            </a:lvl7pPr>
            <a:lvl8pPr marL="3199278" indent="0">
              <a:buNone/>
              <a:defRPr sz="900"/>
            </a:lvl8pPr>
            <a:lvl9pPr marL="36563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68CBE-304C-44BD-B7FB-620BAFC3513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21F99-45F9-4FDC-B346-A2EE1652B3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18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D2E3-32BE-489D-BA4D-5304B5EF6AC0}" type="datetimeFigureOut">
              <a:rPr lang="en-US"/>
              <a:pPr>
                <a:defRPr/>
              </a:pPr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DF3E7-C6C1-43AA-99DE-43C8FECD9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30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39" indent="0">
              <a:buNone/>
              <a:defRPr sz="2800"/>
            </a:lvl2pPr>
            <a:lvl3pPr marL="914079" indent="0">
              <a:buNone/>
              <a:defRPr sz="2400"/>
            </a:lvl3pPr>
            <a:lvl4pPr marL="1371119" indent="0">
              <a:buNone/>
              <a:defRPr sz="2000"/>
            </a:lvl4pPr>
            <a:lvl5pPr marL="1828159" indent="0">
              <a:buNone/>
              <a:defRPr sz="2000"/>
            </a:lvl5pPr>
            <a:lvl6pPr marL="2285199" indent="0">
              <a:buNone/>
              <a:defRPr sz="2000"/>
            </a:lvl6pPr>
            <a:lvl7pPr marL="2742237" indent="0">
              <a:buNone/>
              <a:defRPr sz="2000"/>
            </a:lvl7pPr>
            <a:lvl8pPr marL="3199278" indent="0">
              <a:buNone/>
              <a:defRPr sz="2000"/>
            </a:lvl8pPr>
            <a:lvl9pPr marL="365631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9" indent="0">
              <a:buNone/>
              <a:defRPr sz="1000"/>
            </a:lvl3pPr>
            <a:lvl4pPr marL="1371119" indent="0">
              <a:buNone/>
              <a:defRPr sz="900"/>
            </a:lvl4pPr>
            <a:lvl5pPr marL="1828159" indent="0">
              <a:buNone/>
              <a:defRPr sz="900"/>
            </a:lvl5pPr>
            <a:lvl6pPr marL="2285199" indent="0">
              <a:buNone/>
              <a:defRPr sz="900"/>
            </a:lvl6pPr>
            <a:lvl7pPr marL="2742237" indent="0">
              <a:buNone/>
              <a:defRPr sz="900"/>
            </a:lvl7pPr>
            <a:lvl8pPr marL="3199278" indent="0">
              <a:buNone/>
              <a:defRPr sz="900"/>
            </a:lvl8pPr>
            <a:lvl9pPr marL="36563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9A3E3-836B-407A-9F17-0D792C7A94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4AE66-B7A8-4797-B619-131146058F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44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C1D22-7A5A-451E-915F-894830D406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1688E-43BD-4E25-AF15-9F7C53B1F2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75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19890-82F6-4F21-9CE4-B167A2E3A4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18584-70BA-4957-B8DF-885AE16990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585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A7EED-622C-4F12-84F4-1B3E52924608}" type="datetimeFigureOut">
              <a:rPr lang="en-US"/>
              <a:pPr>
                <a:defRPr/>
              </a:pPr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BC3FA-27D7-414E-954A-72102D4EE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7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E4C8C-9ABB-4DFF-A211-1182FD41C24B}" type="datetimeFigureOut">
              <a:rPr lang="en-US"/>
              <a:pPr>
                <a:defRPr/>
              </a:pPr>
              <a:t>7/29/2014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52425-23AF-4C61-827B-5690A9C3D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25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9" indent="0">
              <a:buNone/>
              <a:defRPr sz="1800" b="1"/>
            </a:lvl3pPr>
            <a:lvl4pPr marL="1371119" indent="0">
              <a:buNone/>
              <a:defRPr sz="1600" b="1"/>
            </a:lvl4pPr>
            <a:lvl5pPr marL="1828159" indent="0">
              <a:buNone/>
              <a:defRPr sz="1600" b="1"/>
            </a:lvl5pPr>
            <a:lvl6pPr marL="2285199" indent="0">
              <a:buNone/>
              <a:defRPr sz="1600" b="1"/>
            </a:lvl6pPr>
            <a:lvl7pPr marL="2742237" indent="0">
              <a:buNone/>
              <a:defRPr sz="1600" b="1"/>
            </a:lvl7pPr>
            <a:lvl8pPr marL="3199278" indent="0">
              <a:buNone/>
              <a:defRPr sz="1600" b="1"/>
            </a:lvl8pPr>
            <a:lvl9pPr marL="36563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9" indent="0">
              <a:buNone/>
              <a:defRPr sz="1800" b="1"/>
            </a:lvl3pPr>
            <a:lvl4pPr marL="1371119" indent="0">
              <a:buNone/>
              <a:defRPr sz="1600" b="1"/>
            </a:lvl4pPr>
            <a:lvl5pPr marL="1828159" indent="0">
              <a:buNone/>
              <a:defRPr sz="1600" b="1"/>
            </a:lvl5pPr>
            <a:lvl6pPr marL="2285199" indent="0">
              <a:buNone/>
              <a:defRPr sz="1600" b="1"/>
            </a:lvl6pPr>
            <a:lvl7pPr marL="2742237" indent="0">
              <a:buNone/>
              <a:defRPr sz="1600" b="1"/>
            </a:lvl7pPr>
            <a:lvl8pPr marL="3199278" indent="0">
              <a:buNone/>
              <a:defRPr sz="1600" b="1"/>
            </a:lvl8pPr>
            <a:lvl9pPr marL="36563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E21AD-F9AB-45C0-8E0A-30DBF1346ED5}" type="datetimeFigureOut">
              <a:rPr lang="en-US"/>
              <a:pPr>
                <a:defRPr/>
              </a:pPr>
              <a:t>7/29/2014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7CA47-C9B9-48DD-9ED8-D20F2EDEA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51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687FE-9A01-45E3-8208-B780076C57E4}" type="datetimeFigureOut">
              <a:rPr lang="en-US"/>
              <a:pPr>
                <a:defRPr/>
              </a:pPr>
              <a:t>7/29/2014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D9779-3189-420F-A98D-412726575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3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A71CE-5C46-4D33-91C3-05A88019BF61}" type="datetimeFigureOut">
              <a:rPr lang="en-US"/>
              <a:pPr>
                <a:defRPr/>
              </a:pPr>
              <a:t>7/29/2014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8F5F-476E-4DE5-B43E-BA1BA8A5E1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1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9" indent="0">
              <a:buNone/>
              <a:defRPr sz="1000"/>
            </a:lvl3pPr>
            <a:lvl4pPr marL="1371119" indent="0">
              <a:buNone/>
              <a:defRPr sz="900"/>
            </a:lvl4pPr>
            <a:lvl5pPr marL="1828159" indent="0">
              <a:buNone/>
              <a:defRPr sz="900"/>
            </a:lvl5pPr>
            <a:lvl6pPr marL="2285199" indent="0">
              <a:buNone/>
              <a:defRPr sz="900"/>
            </a:lvl6pPr>
            <a:lvl7pPr marL="2742237" indent="0">
              <a:buNone/>
              <a:defRPr sz="900"/>
            </a:lvl7pPr>
            <a:lvl8pPr marL="3199278" indent="0">
              <a:buNone/>
              <a:defRPr sz="900"/>
            </a:lvl8pPr>
            <a:lvl9pPr marL="36563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E6556-0DA4-48CF-BE25-F317D2F9F428}" type="datetimeFigureOut">
              <a:rPr lang="en-US"/>
              <a:pPr>
                <a:defRPr/>
              </a:pPr>
              <a:t>7/29/2014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EB483-3285-4920-ACE7-13076102F1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1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39" indent="0">
              <a:buNone/>
              <a:defRPr sz="2800"/>
            </a:lvl2pPr>
            <a:lvl3pPr marL="914079" indent="0">
              <a:buNone/>
              <a:defRPr sz="2400"/>
            </a:lvl3pPr>
            <a:lvl4pPr marL="1371119" indent="0">
              <a:buNone/>
              <a:defRPr sz="2000"/>
            </a:lvl4pPr>
            <a:lvl5pPr marL="1828159" indent="0">
              <a:buNone/>
              <a:defRPr sz="2000"/>
            </a:lvl5pPr>
            <a:lvl6pPr marL="2285199" indent="0">
              <a:buNone/>
              <a:defRPr sz="2000"/>
            </a:lvl6pPr>
            <a:lvl7pPr marL="2742237" indent="0">
              <a:buNone/>
              <a:defRPr sz="2000"/>
            </a:lvl7pPr>
            <a:lvl8pPr marL="3199278" indent="0">
              <a:buNone/>
              <a:defRPr sz="2000"/>
            </a:lvl8pPr>
            <a:lvl9pPr marL="365631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9" indent="0">
              <a:buNone/>
              <a:defRPr sz="1000"/>
            </a:lvl3pPr>
            <a:lvl4pPr marL="1371119" indent="0">
              <a:buNone/>
              <a:defRPr sz="900"/>
            </a:lvl4pPr>
            <a:lvl5pPr marL="1828159" indent="0">
              <a:buNone/>
              <a:defRPr sz="900"/>
            </a:lvl5pPr>
            <a:lvl6pPr marL="2285199" indent="0">
              <a:buNone/>
              <a:defRPr sz="900"/>
            </a:lvl6pPr>
            <a:lvl7pPr marL="2742237" indent="0">
              <a:buNone/>
              <a:defRPr sz="900"/>
            </a:lvl7pPr>
            <a:lvl8pPr marL="3199278" indent="0">
              <a:buNone/>
              <a:defRPr sz="900"/>
            </a:lvl8pPr>
            <a:lvl9pPr marL="36563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01050-8BB1-4B5B-B079-730B04D775B2}" type="datetimeFigureOut">
              <a:rPr lang="en-US"/>
              <a:pPr>
                <a:defRPr/>
              </a:pPr>
              <a:t>7/29/2014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4BAAD-16AF-4C4E-B49A-1FFD0A85E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93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F3415F-991A-4EFC-9C05-442188433AC3}" type="datetimeFigureOut">
              <a:rPr lang="en-US"/>
              <a:pPr>
                <a:defRPr/>
              </a:pPr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09C156-AB61-493A-9E43-40F4B1812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3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07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1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15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80" indent="-34278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9" indent="-2856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99" indent="-22851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38" indent="-22851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8" indent="-22851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8" indent="-228519" algn="l" defTabSz="9140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8" indent="-228519" algn="l" defTabSz="9140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7" indent="-228519" algn="l" defTabSz="9140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7" indent="-228519" algn="l" defTabSz="9140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7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8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6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E18EBE-64DA-4753-AFE0-0670954CEC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959D606-D131-4051-B81B-8DAC2AC2DF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9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3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07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1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15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80" indent="-34278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9" indent="-2856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99" indent="-22851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38" indent="-22851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8" indent="-22851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8" indent="-228519" algn="l" defTabSz="9140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8" indent="-228519" algn="l" defTabSz="9140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7" indent="-228519" algn="l" defTabSz="9140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7" indent="-228519" algn="l" defTabSz="9140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7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8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6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hyperlink" Target="http://www.teacherspayteachers.com/Store/Students-Of-History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4.png"/><Relationship Id="rId2" Type="http://schemas.openxmlformats.org/officeDocument/2006/relationships/hyperlink" Target="http://www.teacherspayteachers.com/Store/Students-Of-History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hyperlink" Target="http://www.teacherspayteachers.com/Store/Students-Of-History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://www.teacherspayteachers.com/Store/Students-Of-History" TargetMode="External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acherspayteachers.com/Store/Students-Of-History/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5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0102" y="-1154060"/>
            <a:ext cx="6831330" cy="913945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Rectangular Callout 8"/>
          <p:cNvSpPr/>
          <p:nvPr/>
        </p:nvSpPr>
        <p:spPr>
          <a:xfrm>
            <a:off x="124536" y="1187042"/>
            <a:ext cx="4066464" cy="3765958"/>
          </a:xfrm>
          <a:prstGeom prst="wedgeRectCallout">
            <a:avLst>
              <a:gd name="adj1" fmla="val -16569"/>
              <a:gd name="adj2" fmla="val 48428"/>
            </a:avLst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spcCol="0" rtlCol="0" anchor="ctr"/>
          <a:lstStyle/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Delegate from Virginia</a:t>
            </a:r>
          </a:p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Called the “Father of the Constitution”</a:t>
            </a:r>
          </a:p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Author of the Virginia Plan which became the blueprint for the Constitution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00" b="12483"/>
          <a:stretch/>
        </p:blipFill>
        <p:spPr bwMode="auto">
          <a:xfrm>
            <a:off x="32869" y="20472"/>
            <a:ext cx="6750072" cy="1467134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553200" y="1187042"/>
            <a:ext cx="1981200" cy="4108858"/>
            <a:chOff x="0" y="0"/>
            <a:chExt cx="1295400" cy="2933700"/>
          </a:xfrm>
          <a:effectLst>
            <a:outerShdw blurRad="76200" dist="152400" dir="13500000" sy="23000" kx="1200000" algn="br" rotWithShape="0">
              <a:prstClr val="black">
                <a:alpha val="43000"/>
              </a:prstClr>
            </a:outerShdw>
          </a:effectLst>
        </p:grpSpPr>
        <p:pic>
          <p:nvPicPr>
            <p:cNvPr id="14" name="Picture 13" descr="C:\Users\lrrosa\Dropbox\To Do Projects\Colonial_Man_BodyY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1450" y="1085850"/>
              <a:ext cx="1104900" cy="18478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5400" cy="129540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33196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412" y="6488666"/>
            <a:ext cx="9140588" cy="369300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algn="ctr"/>
            <a:r>
              <a:rPr lang="en-US" b="1" dirty="0">
                <a:hlinkClick r:id="rId2"/>
              </a:rPr>
              <a:t>http://www.teacherspayteachers.com/Store/Students-Of-History</a:t>
            </a:r>
            <a:r>
              <a:rPr lang="en-US" b="1" dirty="0" smtClean="0">
                <a:hlinkClick r:id="rId2"/>
              </a:rPr>
              <a:t>/</a:t>
            </a:r>
            <a:endParaRPr lang="en-US" b="1" dirty="0" smtClean="0"/>
          </a:p>
        </p:txBody>
      </p:sp>
      <p:pic>
        <p:nvPicPr>
          <p:cNvPr id="12" name="Picture 11"/>
          <p:cNvPicPr/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6335" y="-1263650"/>
            <a:ext cx="6831330" cy="93853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Rectangular Callout 8"/>
          <p:cNvSpPr/>
          <p:nvPr/>
        </p:nvSpPr>
        <p:spPr>
          <a:xfrm>
            <a:off x="5362574" y="1123963"/>
            <a:ext cx="3657600" cy="5410200"/>
          </a:xfrm>
          <a:prstGeom prst="wedgeRectCallout">
            <a:avLst>
              <a:gd name="adj1" fmla="val -16569"/>
              <a:gd name="adj2" fmla="val 48428"/>
            </a:avLst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spcCol="0" rtlCol="0" anchor="ctr"/>
          <a:lstStyle/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Delegate from New York</a:t>
            </a:r>
          </a:p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Led call for to replace the Articles of Confederation</a:t>
            </a:r>
          </a:p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Supported a strong central government</a:t>
            </a:r>
          </a:p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Wrote many of the </a:t>
            </a:r>
            <a:r>
              <a:rPr lang="en-US" sz="2800" b="1" i="1" dirty="0">
                <a:solidFill>
                  <a:schemeClr val="tx1"/>
                </a:solidFill>
              </a:rPr>
              <a:t>Federalist Papers </a:t>
            </a:r>
            <a:r>
              <a:rPr lang="en-US" sz="2800" b="1" dirty="0">
                <a:solidFill>
                  <a:schemeClr val="tx1"/>
                </a:solidFill>
              </a:rPr>
              <a:t>calling for ratification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" r="11346" b="36364"/>
          <a:stretch/>
        </p:blipFill>
        <p:spPr bwMode="auto">
          <a:xfrm>
            <a:off x="-120650" y="19066"/>
            <a:ext cx="8178800" cy="1066787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04800" y="438151"/>
            <a:ext cx="2971800" cy="5690792"/>
            <a:chOff x="3883026" y="1778635"/>
            <a:chExt cx="1377949" cy="2838463"/>
          </a:xfrm>
          <a:effectLst>
            <a:outerShdw blurRad="76200" dist="241300" dir="18900000" sy="23000" kx="-1200000" algn="bl" rotWithShape="0">
              <a:prstClr val="black">
                <a:alpha val="46000"/>
              </a:prstClr>
            </a:outerShdw>
          </a:effectLst>
        </p:grpSpPr>
        <p:pic>
          <p:nvPicPr>
            <p:cNvPr id="7" name="Picture 6" descr="C:\Users\lrrosa\Dropbox\To Do Projects\Colonial_Man_Body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672" y="3184221"/>
              <a:ext cx="1009586" cy="143287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026" y="1778635"/>
              <a:ext cx="1377949" cy="161028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863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6335" y="-1263650"/>
            <a:ext cx="6831330" cy="93853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Rectangular Callout 8"/>
          <p:cNvSpPr/>
          <p:nvPr/>
        </p:nvSpPr>
        <p:spPr>
          <a:xfrm>
            <a:off x="177614" y="1219200"/>
            <a:ext cx="4165786" cy="5410200"/>
          </a:xfrm>
          <a:prstGeom prst="wedgeRectCallout">
            <a:avLst>
              <a:gd name="adj1" fmla="val -16569"/>
              <a:gd name="adj2" fmla="val 48428"/>
            </a:avLst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spcCol="0" rtlCol="0" anchor="ctr"/>
          <a:lstStyle/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Delegate from Pennsylvania</a:t>
            </a:r>
          </a:p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Oldest delegate at the Convention</a:t>
            </a:r>
          </a:p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Argued for the abolition of slavery</a:t>
            </a:r>
          </a:p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Unhappy with parts but “doubted anyone could make a better Constitution.”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7" b="15909"/>
          <a:stretch/>
        </p:blipFill>
        <p:spPr bwMode="auto">
          <a:xfrm>
            <a:off x="-428626" y="38100"/>
            <a:ext cx="8601076" cy="1409700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35215" y="1024934"/>
            <a:ext cx="3592011" cy="5800682"/>
            <a:chOff x="3835214" y="1024934"/>
            <a:chExt cx="3592011" cy="5800682"/>
          </a:xfrm>
        </p:grpSpPr>
        <p:pic>
          <p:nvPicPr>
            <p:cNvPr id="15" name="Picture 14" descr="C:\Users\lrrosa\Dropbox\To Do Projects\Colonial_Man_BodyGreen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5214" y="3253842"/>
              <a:ext cx="3592011" cy="357177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196" name="Picture 4" descr="http://upload.wikimedia.org/wikipedia/commons/c/cc/BenFranklinDuplessis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017" b="52929" l="21883" r="63868">
                          <a14:foregroundMark x1="38422" y1="15900" x2="54962" y2="16527"/>
                          <a14:foregroundMark x1="61069" y1="28661" x2="55980" y2="16527"/>
                          <a14:foregroundMark x1="43511" y1="28661" x2="47074" y2="29079"/>
                          <a14:foregroundMark x1="49618" y1="29498" x2="52417" y2="29498"/>
                          <a14:foregroundMark x1="35878" y1="18619" x2="22137" y2="44351"/>
                          <a14:foregroundMark x1="37405" y1="22385" x2="27990" y2="46025"/>
                          <a14:foregroundMark x1="32570" y1="41632" x2="49364" y2="53347"/>
                          <a14:foregroundMark x1="58524" y1="30335" x2="63868" y2="37448"/>
                          <a14:foregroundMark x1="62341" y1="37029" x2="59796" y2="46653"/>
                          <a14:foregroundMark x1="62341" y1="40377" x2="63104" y2="44770"/>
                          <a14:foregroundMark x1="51908" y1="15063" x2="44784" y2="14017"/>
                          <a14:foregroundMark x1="45293" y1="15272" x2="43766" y2="14017"/>
                          <a14:foregroundMark x1="62595" y1="34100" x2="61069" y2="27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5" t="12968" r="33613" b="46826"/>
            <a:stretch/>
          </p:blipFill>
          <p:spPr bwMode="auto">
            <a:xfrm>
              <a:off x="4191000" y="1024934"/>
              <a:ext cx="2699031" cy="2785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1112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412" y="6488666"/>
            <a:ext cx="9140588" cy="369300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algn="ctr"/>
            <a:r>
              <a:rPr lang="en-US" b="1" dirty="0">
                <a:hlinkClick r:id="rId2"/>
              </a:rPr>
              <a:t>http://www.teacherspayteachers.com/Store/Students-Of-History</a:t>
            </a:r>
            <a:r>
              <a:rPr lang="en-US" b="1" dirty="0" smtClean="0">
                <a:hlinkClick r:id="rId2"/>
              </a:rPr>
              <a:t>/</a:t>
            </a:r>
            <a:endParaRPr lang="en-US" b="1" dirty="0" smtClean="0"/>
          </a:p>
        </p:txBody>
      </p:sp>
      <p:pic>
        <p:nvPicPr>
          <p:cNvPr id="12" name="Picture 11"/>
          <p:cNvPicPr/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6335" y="-1263650"/>
            <a:ext cx="6831330" cy="93853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Rectangular Callout 8"/>
          <p:cNvSpPr/>
          <p:nvPr/>
        </p:nvSpPr>
        <p:spPr>
          <a:xfrm>
            <a:off x="177614" y="1219200"/>
            <a:ext cx="4851586" cy="4648200"/>
          </a:xfrm>
          <a:prstGeom prst="wedgeRectCallout">
            <a:avLst>
              <a:gd name="adj1" fmla="val -16569"/>
              <a:gd name="adj2" fmla="val 48428"/>
            </a:avLst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spcCol="0" rtlCol="0" anchor="ctr"/>
          <a:lstStyle/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Delegate from Connecticut</a:t>
            </a:r>
          </a:p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Supported the Connecticut Compromise of a bicameral legislature</a:t>
            </a:r>
          </a:p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One of only 2 men to sign the Declaration of Independence, Articles of Confederation, &amp; the Constitution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r="31116" b="16704"/>
          <a:stretch/>
        </p:blipFill>
        <p:spPr bwMode="auto">
          <a:xfrm>
            <a:off x="-1" y="13338"/>
            <a:ext cx="7122491" cy="1586865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572000" y="1600203"/>
            <a:ext cx="2694940" cy="4776637"/>
            <a:chOff x="6248400" y="1600200"/>
            <a:chExt cx="1391920" cy="2811173"/>
          </a:xfrm>
          <a:effectLst>
            <a:outerShdw blurRad="76200" dist="254000" dir="18900000" sy="23000" kx="-1200000" algn="b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 descr="C:\Users\lrrosa\Dropbox\To Do Projects\Colonial_Man_BodyP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48400" y="2650978"/>
              <a:ext cx="1132641" cy="176039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924" y="1600200"/>
              <a:ext cx="1296396" cy="1269121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65954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12" y="6488666"/>
            <a:ext cx="9140588" cy="369300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algn="ctr"/>
            <a:r>
              <a:rPr lang="en-US" b="1" dirty="0">
                <a:hlinkClick r:id="rId2"/>
              </a:rPr>
              <a:t>http://www.teacherspayteachers.com/Store/Students-Of-History</a:t>
            </a:r>
            <a:r>
              <a:rPr lang="en-US" b="1" dirty="0" smtClean="0">
                <a:hlinkClick r:id="rId2"/>
              </a:rPr>
              <a:t>/</a:t>
            </a:r>
            <a:endParaRPr lang="en-US" b="1" dirty="0" smtClean="0"/>
          </a:p>
        </p:txBody>
      </p:sp>
      <p:pic>
        <p:nvPicPr>
          <p:cNvPr id="12" name="Picture 11"/>
          <p:cNvPicPr/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6335" y="-1263650"/>
            <a:ext cx="6831330" cy="93853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Rectangular Callout 8"/>
          <p:cNvSpPr/>
          <p:nvPr/>
        </p:nvSpPr>
        <p:spPr>
          <a:xfrm>
            <a:off x="4572000" y="1263132"/>
            <a:ext cx="3810000" cy="5225534"/>
          </a:xfrm>
          <a:prstGeom prst="wedgeRectCallout">
            <a:avLst>
              <a:gd name="adj1" fmla="val -16569"/>
              <a:gd name="adj2" fmla="val 48428"/>
            </a:avLst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spcCol="0" rtlCol="0" anchor="ctr"/>
          <a:lstStyle/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Delegate from Virginia</a:t>
            </a:r>
          </a:p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Refused to sign the Constitution until a Bill of Rights was added</a:t>
            </a:r>
          </a:p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The Bill of Rights was eventually based on Mason’s Virginia Declaration of Rights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367966" y="1263132"/>
            <a:ext cx="3492166" cy="5448300"/>
            <a:chOff x="0" y="0"/>
            <a:chExt cx="1447800" cy="2571750"/>
          </a:xfrm>
          <a:effectLst>
            <a:outerShdw blurRad="76200" dist="152400" dir="18900000" sy="23000" kx="-1200000" algn="bl" rotWithShape="0">
              <a:prstClr val="black">
                <a:alpha val="36000"/>
              </a:prstClr>
            </a:outerShdw>
          </a:effectLst>
        </p:grpSpPr>
        <p:pic>
          <p:nvPicPr>
            <p:cNvPr id="7" name="Picture 6" descr="C:\Users\lrrosa\Dropbox\To Do Projects\Colonial_Man_BodyRed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6700" y="1276350"/>
              <a:ext cx="857250" cy="12954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47800" cy="139065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60" b="13636"/>
          <a:stretch/>
        </p:blipFill>
        <p:spPr bwMode="auto">
          <a:xfrm>
            <a:off x="-367963" y="0"/>
            <a:ext cx="7343274" cy="1828800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46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7"/>
          <p:cNvSpPr txBox="1">
            <a:spLocks noChangeArrowheads="1"/>
          </p:cNvSpPr>
          <p:nvPr/>
        </p:nvSpPr>
        <p:spPr bwMode="auto">
          <a:xfrm rot="5400000">
            <a:off x="7755732" y="2020066"/>
            <a:ext cx="2438400" cy="23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>
                <a:solidFill>
                  <a:prstClr val="white"/>
                </a:solidFill>
              </a:rPr>
              <a:t>lukerosa@gmail.com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r="4099"/>
          <a:stretch>
            <a:fillRect/>
          </a:stretch>
        </p:blipFill>
        <p:spPr bwMode="auto">
          <a:xfrm>
            <a:off x="28578" y="0"/>
            <a:ext cx="9115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1447800"/>
            <a:ext cx="2438400" cy="5181600"/>
          </a:xfrm>
          <a:prstGeom prst="rect">
            <a:avLst/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solidFill>
              <a:schemeClr val="tx1">
                <a:alpha val="8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1F497D">
                    <a:lumMod val="50000"/>
                  </a:srgbClr>
                </a:solidFill>
              </a:rPr>
              <a:t>The Constitution established a government that shared power between the national and state governments, protected the rights of states, and provided a system for orderly change through amendments to the Constitution itself.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2" y="1442623"/>
            <a:ext cx="6270626" cy="5262979"/>
          </a:xfrm>
          <a:prstGeom prst="rect">
            <a:avLst/>
          </a:prstGeom>
          <a:noFill/>
        </p:spPr>
        <p:txBody>
          <a:bodyPr wrap="square" lIns="91407" tIns="45704" rIns="91407" bIns="45704">
            <a:spAutoFit/>
          </a:bodyPr>
          <a:lstStyle/>
          <a:p>
            <a:pPr marL="342780" indent="-34278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42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Gill Sans Ultra Bold Condensed" pitchFamily="34" charset="0"/>
              </a:rPr>
              <a:t>How can the Constitution be changed?</a:t>
            </a:r>
          </a:p>
          <a:p>
            <a:pPr marL="342780" indent="-34278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4200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Gill Sans Ultra Bold Condensed" pitchFamily="34" charset="0"/>
            </a:endParaRPr>
          </a:p>
          <a:p>
            <a:pPr marL="342780" indent="-34278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42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Gill Sans Ultra Bold Condensed" pitchFamily="34" charset="0"/>
              </a:rPr>
              <a:t>Why is it important to share power between the National government &amp; states?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 r="42263" b="35685"/>
          <a:stretch/>
        </p:blipFill>
        <p:spPr bwMode="auto">
          <a:xfrm>
            <a:off x="-76199" y="0"/>
            <a:ext cx="6961048" cy="1447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93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3"/>
            <a:ext cx="1381125" cy="13811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82813"/>
            <a:ext cx="9144000" cy="369300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http://www.teacherspayteachers.com/Store/Students-Of-History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828800" y="228602"/>
            <a:ext cx="7239000" cy="646331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r>
              <a:rPr lang="en-US" sz="3600" dirty="0">
                <a:latin typeface="Bernard MT Condensed" panose="02050806060905020404" pitchFamily="18" charset="0"/>
              </a:rPr>
              <a:t>Thank you so much for your purchase!</a:t>
            </a:r>
            <a:endParaRPr lang="en-US" sz="3600" dirty="0">
              <a:latin typeface="Bernard MT Condensed" panose="020508060609050204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176" y="1981202"/>
            <a:ext cx="2808027" cy="4856785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r>
              <a:rPr lang="en-US" sz="2400" dirty="0"/>
              <a:t>Please visit </a:t>
            </a:r>
            <a:r>
              <a:rPr lang="en-US" sz="2400" b="1" dirty="0">
                <a:hlinkClick r:id="rId3"/>
              </a:rPr>
              <a:t>my store </a:t>
            </a:r>
            <a:r>
              <a:rPr lang="en-US" sz="2400" dirty="0"/>
              <a:t>for more great Social Studies resources – including more Magic Portraits, Daily Warm Ups, PowerPoints in 3D, Interactive notebook Pop-Ups, Reading guides, Unit Plans, and more!!! 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6257">
            <a:off x="4874738" y="972413"/>
            <a:ext cx="2797589" cy="20539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52684">
            <a:off x="3230624" y="2886299"/>
            <a:ext cx="3275464" cy="18538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69196">
            <a:off x="6496297" y="2352224"/>
            <a:ext cx="2530565" cy="256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53982">
            <a:off x="6900532" y="4320612"/>
            <a:ext cx="2032383" cy="206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69590">
            <a:off x="4394274" y="4296929"/>
            <a:ext cx="2108057" cy="2123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5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0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0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lh4.googleusercontent.com/-dmfWOzaM82U/U9wOCTxnSpI/AAAAAAAANbQ/Rb9fd4A4qlQ/w352-h264-no/IMG_20140801_1758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848600" cy="5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4876800" y="4724400"/>
            <a:ext cx="3581400" cy="1752600"/>
          </a:xfrm>
          <a:prstGeom prst="wedgeRectCallout">
            <a:avLst>
              <a:gd name="adj1" fmla="val -20833"/>
              <a:gd name="adj2" fmla="val 46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Student Sample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85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-76200"/>
            <a:ext cx="4876800" cy="705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grpSp>
        <p:nvGrpSpPr>
          <p:cNvPr id="2051" name="Group 22"/>
          <p:cNvGrpSpPr>
            <a:grpSpLocks/>
          </p:cNvGrpSpPr>
          <p:nvPr/>
        </p:nvGrpSpPr>
        <p:grpSpPr bwMode="auto">
          <a:xfrm>
            <a:off x="6172200" y="2717800"/>
            <a:ext cx="1600200" cy="1854200"/>
            <a:chOff x="838200" y="2590800"/>
            <a:chExt cx="1905000" cy="2463800"/>
          </a:xfrm>
        </p:grpSpPr>
        <p:pic>
          <p:nvPicPr>
            <p:cNvPr id="2065" name="Picture 5" descr="http://colonialcostume.org/wp-content/uploads/2009/11/20763-300x300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6" t="16000" r="25333" b="41333"/>
            <a:stretch>
              <a:fillRect/>
            </a:stretch>
          </p:blipFill>
          <p:spPr bwMode="auto">
            <a:xfrm>
              <a:off x="1524000" y="4038600"/>
              <a:ext cx="11430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26" t="64000" r="21249" b="8000"/>
            <a:stretch>
              <a:fillRect/>
            </a:stretch>
          </p:blipFill>
          <p:spPr bwMode="auto">
            <a:xfrm>
              <a:off x="838200" y="2590800"/>
              <a:ext cx="19050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2" name="Group 21"/>
          <p:cNvGrpSpPr>
            <a:grpSpLocks/>
          </p:cNvGrpSpPr>
          <p:nvPr/>
        </p:nvGrpSpPr>
        <p:grpSpPr bwMode="auto">
          <a:xfrm flipH="1">
            <a:off x="5486400" y="3200403"/>
            <a:ext cx="1214438" cy="3057525"/>
            <a:chOff x="1676400" y="1981200"/>
            <a:chExt cx="1985686" cy="4276725"/>
          </a:xfrm>
        </p:grpSpPr>
        <p:pic>
          <p:nvPicPr>
            <p:cNvPr id="2063" name="Picture 7" descr="http://t0.gstatic.com/images?q=tbn:ANd9GcRHGdILvSxsfvkAj4KR0aqnbQrli3d8HSKqs02LuXlVnsmCy34&amp;t=1&amp;usg=__aiyEYcuKtYzZl7jh6Ol3Fga0gpI=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44" t="17778" r="28889"/>
            <a:stretch>
              <a:fillRect/>
            </a:stretch>
          </p:blipFill>
          <p:spPr bwMode="auto">
            <a:xfrm>
              <a:off x="1807029" y="3441454"/>
              <a:ext cx="1796143" cy="2816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545" t="26625" r="69091" b="47000"/>
            <a:stretch>
              <a:fillRect/>
            </a:stretch>
          </p:blipFill>
          <p:spPr bwMode="auto">
            <a:xfrm>
              <a:off x="1676400" y="1981200"/>
              <a:ext cx="1985686" cy="1993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</p:grpSp>
      <p:grpSp>
        <p:nvGrpSpPr>
          <p:cNvPr id="2053" name="Group 26"/>
          <p:cNvGrpSpPr>
            <a:grpSpLocks/>
          </p:cNvGrpSpPr>
          <p:nvPr/>
        </p:nvGrpSpPr>
        <p:grpSpPr bwMode="auto">
          <a:xfrm>
            <a:off x="6477000" y="3962400"/>
            <a:ext cx="1447800" cy="3067050"/>
            <a:chOff x="0" y="3352800"/>
            <a:chExt cx="2209800" cy="4133850"/>
          </a:xfrm>
        </p:grpSpPr>
        <p:pic>
          <p:nvPicPr>
            <p:cNvPr id="2061" name="Picture 9" descr="http://t2.gstatic.com/images?q=tbn:ANd9GcSuxN1_38ZfaW26oQ44Ro2zoTPs0BYJBU6_ixNtLS2UouxOxyU&amp;t=1&amp;usg=__rRSUa1rqliPz40nD5BXLNBtlHgM=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86"/>
            <a:stretch>
              <a:fillRect/>
            </a:stretch>
          </p:blipFill>
          <p:spPr bwMode="auto">
            <a:xfrm>
              <a:off x="152400" y="4953000"/>
              <a:ext cx="1533525" cy="253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99" t="63000" r="66875" b="8000"/>
            <a:stretch>
              <a:fillRect/>
            </a:stretch>
          </p:blipFill>
          <p:spPr bwMode="auto">
            <a:xfrm>
              <a:off x="0" y="3352800"/>
              <a:ext cx="2209800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4" name="Group 23"/>
          <p:cNvGrpSpPr>
            <a:grpSpLocks/>
          </p:cNvGrpSpPr>
          <p:nvPr/>
        </p:nvGrpSpPr>
        <p:grpSpPr bwMode="auto">
          <a:xfrm>
            <a:off x="4191000" y="3810000"/>
            <a:ext cx="1828800" cy="3048000"/>
            <a:chOff x="1905000" y="1981200"/>
            <a:chExt cx="1447800" cy="4038600"/>
          </a:xfrm>
        </p:grpSpPr>
        <p:pic>
          <p:nvPicPr>
            <p:cNvPr id="2059" name="Picture 5" descr="http://colonialcostume.org/wp-content/uploads/2009/11/20763-300x300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6" t="16000" r="25333" b="-525"/>
            <a:stretch>
              <a:fillRect/>
            </a:stretch>
          </p:blipFill>
          <p:spPr bwMode="auto">
            <a:xfrm flipH="1">
              <a:off x="1905000" y="3250114"/>
              <a:ext cx="1331976" cy="276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5" t="67000" r="45000" b="8000"/>
            <a:stretch>
              <a:fillRect/>
            </a:stretch>
          </p:blipFill>
          <p:spPr bwMode="auto">
            <a:xfrm>
              <a:off x="1905000" y="1981200"/>
              <a:ext cx="1447800" cy="1709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2"/>
          <p:cNvGrpSpPr>
            <a:grpSpLocks/>
          </p:cNvGrpSpPr>
          <p:nvPr/>
        </p:nvGrpSpPr>
        <p:grpSpPr bwMode="auto">
          <a:xfrm flipH="1">
            <a:off x="7315200" y="3352800"/>
            <a:ext cx="1524000" cy="3505200"/>
            <a:chOff x="5638800" y="3505200"/>
            <a:chExt cx="1981200" cy="4537075"/>
          </a:xfrm>
          <a:scene3d>
            <a:camera prst="isometricOffAxis2Left"/>
            <a:lightRig rig="threePt" dir="t"/>
          </a:scene3d>
        </p:grpSpPr>
        <p:pic>
          <p:nvPicPr>
            <p:cNvPr id="17" name="Picture 7" descr="http://t0.gstatic.com/images?q=tbn:ANd9GcRHGdILvSxsfvkAj4KR0aqnbQrli3d8HSKqs02LuXlVnsmCy34&amp;t=1&amp;usg=__aiyEYcuKtYzZl7jh6Ol3Fga0gpI=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444" t="17778" r="28889"/>
            <a:stretch>
              <a:fillRect/>
            </a:stretch>
          </p:blipFill>
          <p:spPr bwMode="auto">
            <a:xfrm>
              <a:off x="5638800" y="5105400"/>
              <a:ext cx="1524000" cy="29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1251" t="25999" r="42500" b="48000"/>
            <a:stretch>
              <a:fillRect/>
            </a:stretch>
          </p:blipFill>
          <p:spPr bwMode="auto">
            <a:xfrm>
              <a:off x="5638800" y="3505200"/>
              <a:ext cx="1981200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</p:grpSp>
      <p:sp>
        <p:nvSpPr>
          <p:cNvPr id="2056" name="TextBox 24"/>
          <p:cNvSpPr txBox="1">
            <a:spLocks noChangeArrowheads="1"/>
          </p:cNvSpPr>
          <p:nvPr/>
        </p:nvSpPr>
        <p:spPr bwMode="auto">
          <a:xfrm>
            <a:off x="76200" y="1133478"/>
            <a:ext cx="4267200" cy="147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/>
              <a:t>It’s 1787, and some of our founders are hanging out at a tavern the night before the Constitutional Convention. Use your notebook to answer these questions…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2400" y="2279571"/>
            <a:ext cx="4114800" cy="4154951"/>
          </a:xfrm>
          <a:prstGeom prst="rect">
            <a:avLst/>
          </a:prstGeom>
          <a:noFill/>
        </p:spPr>
        <p:txBody>
          <a:bodyPr lIns="91407" tIns="45704" rIns="91407" bIns="45704">
            <a:spAutoFit/>
          </a:bodyPr>
          <a:lstStyle/>
          <a:p>
            <a:pPr marL="342780" indent="-34278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rPr>
              <a:t>What are some changes they want to make to the Articles of Confederation?</a:t>
            </a:r>
          </a:p>
          <a:p>
            <a:pPr marL="342780" indent="-34278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2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itchFamily="34" charset="0"/>
            </a:endParaRPr>
          </a:p>
          <a:p>
            <a:pPr marL="342780" indent="-34278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rPr>
              <a:t>What are some potential arguments they might get into when creating a new government?</a:t>
            </a:r>
          </a:p>
          <a:p>
            <a:pPr marL="342780" indent="-34278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2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itchFamily="34" charset="0"/>
            </a:endParaRPr>
          </a:p>
          <a:p>
            <a:pPr marL="342780" indent="-34278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rPr>
              <a:t>How do you think they solved some of their arguments?</a:t>
            </a:r>
          </a:p>
        </p:txBody>
      </p:sp>
      <p:pic>
        <p:nvPicPr>
          <p:cNvPr id="2058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4432300" cy="1328738"/>
          </a:xfrm>
          <a:prstGeom prst="rect">
            <a:avLst/>
          </a:prstGeom>
          <a:noFill/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08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9/9d/Scene_at_the_Signing_of_the_Constitution_of_the_United_States.jpg/1280px-Scene_at_the_Signing_of_the_Constitution_of_the_United_Stat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5139"/>
          <a:stretch/>
        </p:blipFill>
        <p:spPr bwMode="auto">
          <a:xfrm>
            <a:off x="3412" y="-31728"/>
            <a:ext cx="9144000" cy="688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12" y="6488666"/>
            <a:ext cx="9140588" cy="369300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algn="ctr"/>
            <a:r>
              <a:rPr lang="en-US" b="1" dirty="0">
                <a:hlinkClick r:id="rId3"/>
              </a:rPr>
              <a:t>http://www.teacherspayteachers.com/Store/Students-Of-History</a:t>
            </a:r>
            <a:r>
              <a:rPr lang="en-US" b="1" dirty="0" smtClean="0">
                <a:hlinkClick r:id="rId3"/>
              </a:rPr>
              <a:t>/</a:t>
            </a:r>
            <a:endParaRPr lang="en-US" b="1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t="15865" r="9151" b="23314"/>
          <a:stretch/>
        </p:blipFill>
        <p:spPr bwMode="auto">
          <a:xfrm>
            <a:off x="76200" y="381003"/>
            <a:ext cx="8915400" cy="2306683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upload.wikimedia.org/wikipedia/commons/thumb/9/9d/Scene_at_the_Signing_of_the_Constitution_of_the_United_States.jpg/1280px-Scene_at_the_Signing_of_the_Constitution_of_the_United_State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85" b="67879" l="61250" r="92031">
                        <a14:foregroundMark x1="76563" y1="29091" x2="75391" y2="35879"/>
                        <a14:foregroundMark x1="77422" y1="30303" x2="76172" y2="28606"/>
                        <a14:foregroundMark x1="73203" y1="42182" x2="72109" y2="44970"/>
                        <a14:foregroundMark x1="69766" y1="41091" x2="63672" y2="51879"/>
                        <a14:foregroundMark x1="69141" y1="42667" x2="71328" y2="48000"/>
                        <a14:foregroundMark x1="67891" y1="52970" x2="71406" y2="56848"/>
                        <a14:foregroundMark x1="66719" y1="53091" x2="73906" y2="50303"/>
                        <a14:foregroundMark x1="66328" y1="42424" x2="62500" y2="51152"/>
                        <a14:foregroundMark x1="75547" y1="30303" x2="74609" y2="31273"/>
                        <a14:foregroundMark x1="75078" y1="29818" x2="75078" y2="29818"/>
                        <a14:foregroundMark x1="75547" y1="29333" x2="74688" y2="31030"/>
                        <a14:foregroundMark x1="92109" y1="46303" x2="92109" y2="46303"/>
                        <a14:foregroundMark x1="75156" y1="57333" x2="74531" y2="66909"/>
                        <a14:foregroundMark x1="77891" y1="58909" x2="77734" y2="67879"/>
                        <a14:foregroundMark x1="80469" y1="47394" x2="80078" y2="51636"/>
                        <a14:backgroundMark x1="81563" y1="50545" x2="81016" y2="53818"/>
                        <a14:backgroundMark x1="70078" y1="40000" x2="67109" y2="51636"/>
                        <a14:backgroundMark x1="67891" y1="42424" x2="63438" y2="50545"/>
                        <a14:backgroundMark x1="67422" y1="41576" x2="62187" y2="50303"/>
                        <a14:backgroundMark x1="66719" y1="46545" x2="66719" y2="46545"/>
                        <a14:backgroundMark x1="79453" y1="55030" x2="80938" y2="64242"/>
                        <a14:backgroundMark x1="78750" y1="43030" x2="79063" y2="49091"/>
                        <a14:backgroundMark x1="72578" y1="46424" x2="70547" y2="51879"/>
                        <a14:backgroundMark x1="68359" y1="44485" x2="65234" y2="50303"/>
                        <a14:backgroundMark x1="66406" y1="41333" x2="62734" y2="51636"/>
                        <a14:backgroundMark x1="67188" y1="53455" x2="61563" y2="49091"/>
                        <a14:backgroundMark x1="62422" y1="50667" x2="62422" y2="50667"/>
                        <a14:backgroundMark x1="67578" y1="51515" x2="72578" y2="52121"/>
                        <a14:backgroundMark x1="79219" y1="47515" x2="79219" y2="53939"/>
                        <a14:backgroundMark x1="70000" y1="43394" x2="70547" y2="49697"/>
                        <a14:backgroundMark x1="70703" y1="44121" x2="70938" y2="47879"/>
                        <a14:backgroundMark x1="68750" y1="43879" x2="64531" y2="48727"/>
                        <a14:backgroundMark x1="68516" y1="42424" x2="71328" y2="47273"/>
                        <a14:backgroundMark x1="68984" y1="40727" x2="70547" y2="47515"/>
                        <a14:backgroundMark x1="66797" y1="41333" x2="62031" y2="52000"/>
                        <a14:backgroundMark x1="63203" y1="53333" x2="65859" y2="47879"/>
                        <a14:backgroundMark x1="66016" y1="49939" x2="69063" y2="41091"/>
                        <a14:backgroundMark x1="71953" y1="49455" x2="71875" y2="51394"/>
                        <a14:backgroundMark x1="67500" y1="53212" x2="69766" y2="52242"/>
                        <a14:backgroundMark x1="68906" y1="57818" x2="70547" y2="51879"/>
                        <a14:backgroundMark x1="69063" y1="52364" x2="68047" y2="56242"/>
                        <a14:backgroundMark x1="67734" y1="52242" x2="72422" y2="55030"/>
                        <a14:backgroundMark x1="71719" y1="57333" x2="68438" y2="53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23" t="26773" r="18273" b="28062"/>
          <a:stretch/>
        </p:blipFill>
        <p:spPr bwMode="auto">
          <a:xfrm>
            <a:off x="6553200" y="1494262"/>
            <a:ext cx="1241947" cy="347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8944"/>
            <a:ext cx="91440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56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arm3.staticflickr.com/2574/3984778979_17db21e53f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r="9755" b="29793"/>
          <a:stretch/>
        </p:blipFill>
        <p:spPr bwMode="auto">
          <a:xfrm>
            <a:off x="2" y="-457197"/>
            <a:ext cx="6987655" cy="1781033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3748" y="1447800"/>
            <a:ext cx="6835254" cy="465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1300" indent="-571300" eaLnBrk="1" hangingPunct="1">
              <a:lnSpc>
                <a:spcPts val="4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en-US" sz="41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Articles of Confederation are determined to be too weak</a:t>
            </a:r>
          </a:p>
          <a:p>
            <a:pPr marL="571300" indent="-571300" eaLnBrk="1" hangingPunct="1">
              <a:lnSpc>
                <a:spcPts val="4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en-US" sz="41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convention is held in Philadelphia in 1787</a:t>
            </a:r>
          </a:p>
          <a:p>
            <a:pPr marL="571300" indent="-571300" eaLnBrk="1" hangingPunct="1">
              <a:lnSpc>
                <a:spcPts val="4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en-US" sz="41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delegates decide to create a new government rather than fix the Articles </a:t>
            </a:r>
          </a:p>
        </p:txBody>
      </p:sp>
    </p:spTree>
    <p:extLst>
      <p:ext uri="{BB962C8B-B14F-4D97-AF65-F5344CB8AC3E}">
        <p14:creationId xmlns:p14="http://schemas.microsoft.com/office/powerpoint/2010/main" val="280952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0102" y="-1154060"/>
            <a:ext cx="6831330" cy="913945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28603"/>
            <a:ext cx="9150350" cy="4773613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8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0102" y="-1154060"/>
            <a:ext cx="6831330" cy="913945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Rectangular Callout 8"/>
          <p:cNvSpPr/>
          <p:nvPr/>
        </p:nvSpPr>
        <p:spPr>
          <a:xfrm>
            <a:off x="5105400" y="1187042"/>
            <a:ext cx="3810000" cy="4985158"/>
          </a:xfrm>
          <a:prstGeom prst="wedgeRectCallout">
            <a:avLst>
              <a:gd name="adj1" fmla="val -16569"/>
              <a:gd name="adj2" fmla="val 48428"/>
            </a:avLst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spcCol="0" rtlCol="0" anchor="ctr"/>
          <a:lstStyle/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Delegate from Virginia</a:t>
            </a:r>
          </a:p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Elected president of the Convention</a:t>
            </a:r>
          </a:p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Spoke little but commanded respect due to his experience</a:t>
            </a:r>
          </a:p>
          <a:p>
            <a:pPr marL="457039" indent="-45703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His support for ratification was instrumental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" r="2924" b="12057"/>
          <a:stretch/>
        </p:blipFill>
        <p:spPr bwMode="auto">
          <a:xfrm>
            <a:off x="108872" y="49732"/>
            <a:ext cx="7434928" cy="1512509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793212" y="513942"/>
            <a:ext cx="1981200" cy="3378200"/>
            <a:chOff x="3146312" y="482600"/>
            <a:chExt cx="1447800" cy="269240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pic>
          <p:nvPicPr>
            <p:cNvPr id="10" name="Picture 9" descr="C:\Users\lrrosa\Dropbox\To Do Projects\Colonial_Man_BodyB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39"/>
            <a:stretch/>
          </p:blipFill>
          <p:spPr bwMode="auto">
            <a:xfrm>
              <a:off x="3219619" y="2126842"/>
              <a:ext cx="1374493" cy="104815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312" y="482600"/>
              <a:ext cx="1429473" cy="1957431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81465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5921</TotalTime>
  <Words>424</Words>
  <Application>Microsoft Office PowerPoint</Application>
  <PresentationFormat>On-screen Show (4:3)</PresentationFormat>
  <Paragraphs>49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Fairfax County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Student</dc:creator>
  <cp:lastModifiedBy>Administrator</cp:lastModifiedBy>
  <cp:revision>40</cp:revision>
  <dcterms:created xsi:type="dcterms:W3CDTF">2010-10-05T10:45:27Z</dcterms:created>
  <dcterms:modified xsi:type="dcterms:W3CDTF">2014-08-01T23:11:46Z</dcterms:modified>
</cp:coreProperties>
</file>